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95" r:id="rId9"/>
    <p:sldId id="297" r:id="rId10"/>
    <p:sldId id="280" r:id="rId11"/>
    <p:sldId id="298" r:id="rId12"/>
    <p:sldId id="279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3" r:id="rId21"/>
    <p:sldId id="294" r:id="rId22"/>
    <p:sldId id="290" r:id="rId23"/>
    <p:sldId id="291" r:id="rId24"/>
    <p:sldId id="292" r:id="rId25"/>
  </p:sldIdLst>
  <p:sldSz cx="9144000" cy="6858000" type="screen4x3"/>
  <p:notesSz cx="6858000" cy="9144000"/>
  <p:embeddedFontLst>
    <p:embeddedFont>
      <p:font typeface="나눔명조" panose="020B0600000101010101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고딕" panose="020B0600000101010101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5C"/>
    <a:srgbClr val="3972B2"/>
    <a:srgbClr val="333333"/>
    <a:srgbClr val="2587A7"/>
    <a:srgbClr val="FFA12D"/>
    <a:srgbClr val="00649B"/>
    <a:srgbClr val="BCEAF3"/>
    <a:srgbClr val="0089BA"/>
    <a:srgbClr val="0E75AB"/>
    <a:srgbClr val="2E7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4" autoAdjust="0"/>
    <p:restoredTop sz="92421" autoAdjust="0"/>
  </p:normalViewPr>
  <p:slideViewPr>
    <p:cSldViewPr>
      <p:cViewPr varScale="1">
        <p:scale>
          <a:sx n="70" d="100"/>
          <a:sy n="70" d="100"/>
        </p:scale>
        <p:origin x="-108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56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3F2FA-8781-47C7-B452-7C519A02B941}" type="datetimeFigureOut">
              <a:rPr lang="ko-KR" altLang="en-US" smtClean="0"/>
              <a:pPr/>
              <a:t>2015-10-14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6E107-65AC-4A00-ADEB-3885E14FC7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73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23528" y="332656"/>
            <a:ext cx="8496944" cy="4779959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700808"/>
            <a:ext cx="8031428" cy="553998"/>
          </a:xfrm>
        </p:spPr>
        <p:txBody>
          <a:bodyPr anchor="b" anchorCtr="0"/>
          <a:lstStyle>
            <a:lvl1pPr algn="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063" y="2776622"/>
            <a:ext cx="7690116" cy="360099"/>
          </a:xfrm>
          <a:noFill/>
          <a:ln>
            <a:noFill/>
          </a:ln>
          <a:effectLst/>
        </p:spPr>
        <p:txBody>
          <a:bodyPr/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effectLst/>
                <a:latin typeface="나눔명조" pitchFamily="18" charset="-127"/>
                <a:ea typeface="나눔명조" pitchFamily="18" charset="-127"/>
              </a:defRPr>
            </a:lvl1pPr>
            <a:lvl2pPr marL="457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 smtClean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1446515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8DC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749" y="1697272"/>
            <a:ext cx="8031428" cy="503635"/>
          </a:xfrm>
        </p:spPr>
        <p:txBody>
          <a:bodyPr anchor="b" anchorCtr="0"/>
          <a:lstStyle>
            <a:lvl1pPr algn="ct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899592" y="2929529"/>
            <a:ext cx="7416824" cy="2083647"/>
          </a:xfrm>
          <a:noFill/>
          <a:ln>
            <a:noFill/>
          </a:ln>
        </p:spPr>
        <p:txBody>
          <a:bodyPr/>
          <a:lstStyle>
            <a:lvl1pPr>
              <a:lnSpc>
                <a:spcPct val="150000"/>
              </a:lnSpc>
              <a:defRPr sz="20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ct val="150000"/>
              </a:lnSpc>
              <a:defRPr sz="18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ct val="150000"/>
              </a:lnSpc>
              <a:defRPr sz="16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ct val="150000"/>
              </a:lnSpc>
              <a:defRPr sz="14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ct val="150000"/>
              </a:lnSpc>
              <a:defRPr sz="11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F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21648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30786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3972B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970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89BA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480" y="630786"/>
            <a:ext cx="8382000" cy="387798"/>
          </a:xfr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4565658"/>
          </a:xfr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57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424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33" y="398823"/>
            <a:ext cx="838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865" y="1428733"/>
            <a:ext cx="7884575" cy="4636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vert="horz" wrap="square" lIns="0" tIns="0" rIns="0" bIns="0" rtlCol="0">
            <a:sp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8" r:id="rId4"/>
    <p:sldLayoutId id="2147483667" r:id="rId5"/>
    <p:sldLayoutId id="2147483669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281" rtl="0" eaLnBrk="1" latinLnBrk="1" hangingPunct="1">
        <a:lnSpc>
          <a:spcPct val="90000"/>
        </a:lnSpc>
        <a:spcBef>
          <a:spcPct val="0"/>
        </a:spcBef>
        <a:buNone/>
        <a:defRPr lang="en-US" sz="4400" b="1" kern="1200" cap="none" spc="-125" baseline="0" dirty="0" smtClean="0">
          <a:ln w="3175">
            <a:noFill/>
          </a:ln>
          <a:solidFill>
            <a:srgbClr val="1D314E"/>
          </a:solidFill>
          <a:effectLst/>
          <a:latin typeface="나눔명조" pitchFamily="18" charset="-127"/>
          <a:ea typeface="나눔명조" pitchFamily="18" charset="-127"/>
          <a:cs typeface="Arial" charset="0"/>
        </a:defRPr>
      </a:lvl1pPr>
    </p:titleStyle>
    <p:bodyStyle>
      <a:lvl1pPr marL="289682" indent="-28968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2000" b="1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1pPr>
      <a:lvl2pPr marL="519839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8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2pPr>
      <a:lvl3pPr marL="712961" indent="-19312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600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3pPr>
      <a:lvl4pPr marL="955022" indent="-24206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4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4pPr>
      <a:lvl5pPr marL="1185178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1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27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5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6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2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3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5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sign.seoul.go.kr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둘째마당</a:t>
            </a:r>
            <a:r>
              <a:rPr lang="ko-KR" altLang="en-US" dirty="0"/>
              <a:t> 기초</a:t>
            </a:r>
            <a:r>
              <a:rPr lang="en-US" altLang="ko-KR" dirty="0"/>
              <a:t>! </a:t>
            </a:r>
            <a:r>
              <a:rPr lang="ko-KR" altLang="en-US" dirty="0" err="1"/>
              <a:t>모바일</a:t>
            </a:r>
            <a:r>
              <a:rPr lang="ko-KR" altLang="en-US" dirty="0"/>
              <a:t> 웹 익히기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6309320"/>
            <a:ext cx="1986762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lvl="1">
              <a:lnSpc>
                <a:spcPct val="13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저작권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en-US" altLang="ko-KR" sz="1400" dirty="0">
                <a:solidFill>
                  <a:schemeClr val="bg1"/>
                </a:solidFill>
              </a:rPr>
              <a:t>HMAPS.net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0498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미디어쿼리 값의 </a:t>
            </a:r>
            <a:r>
              <a:rPr lang="ko-KR" altLang="en-US" dirty="0" smtClean="0"/>
              <a:t>사용사례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012070"/>
              </p:ext>
            </p:extLst>
          </p:nvPr>
        </p:nvGraphicFramePr>
        <p:xfrm>
          <a:off x="467544" y="1340768"/>
          <a:ext cx="8280920" cy="4715489"/>
        </p:xfrm>
        <a:graphic>
          <a:graphicData uri="http://schemas.openxmlformats.org/drawingml/2006/table">
            <a:tbl>
              <a:tblPr/>
              <a:tblGrid>
                <a:gridCol w="720080"/>
                <a:gridCol w="936104"/>
                <a:gridCol w="3672408"/>
                <a:gridCol w="2952328"/>
              </a:tblGrid>
              <a:tr h="23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종류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예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</a:tr>
              <a:tr h="23466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디바이스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all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모든 디바이스가 대상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media="all"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screen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 화면이 대상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media="screen"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print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인쇄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미리보기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또는 실제 인쇄매체가 대상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media="print"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orientation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디바이스의 방향을 나타냅니다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"portrait"(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세로로 길게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), "landscape"(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가로로 길게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값을 사용해서 방향을 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지정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media="orientation: landscape"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43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연산자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and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And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연산자 역할 수행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media="screen and 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orientation: landscape)"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연산자 역할 수행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media="screen, print"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97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속성값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width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대상 매체의 해상도의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너비값을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지정해서 미디어 쿼리가 만족하는 조건을 설정함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"min-"(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최소값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),"max-"(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최대값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의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접두어를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함께 적어서 범위를 지정할 수 있음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media="screen and (min-width:320px)"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height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대상 매체의 해상도의 높이값을 지정해서 미디어 쿼리가 만족하는 조건을 설정함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"min-","max-"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의 접두어를 함께 적어서 범위를 지정할 있음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media="screen and (max-height:480px)"</a:t>
                      </a:r>
                    </a:p>
                  </a:txBody>
                  <a:tcPr marL="51426" marR="51426" marT="14218" marB="14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08188" y="1414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537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내부 스타일 시트로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만들기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5556" y="2102073"/>
            <a:ext cx="7992888" cy="3847207"/>
          </a:xfrm>
          <a:prstGeom prst="rect">
            <a:avLst/>
          </a:prstGeom>
          <a:solidFill>
            <a:srgbClr val="3972B2"/>
          </a:solidFill>
        </p:spPr>
        <p:txBody>
          <a:bodyPr wrap="square">
            <a:spAutoFit/>
          </a:bodyPr>
          <a:lstStyle/>
          <a:p>
            <a:pPr fontAlgn="base"/>
            <a:endParaRPr lang="en-US" altLang="ko-KR" sz="1600" dirty="0" smtClean="0"/>
          </a:p>
          <a:p>
            <a:pPr fontAlgn="base"/>
            <a:r>
              <a:rPr lang="en-US" altLang="ko-KR" sz="1600" dirty="0"/>
              <a:t> </a:t>
            </a:r>
            <a:r>
              <a:rPr lang="en-US" altLang="ko-KR" sz="1600" dirty="0" smtClean="0"/>
              <a:t>  &lt;</a:t>
            </a:r>
            <a:r>
              <a:rPr lang="en-US" altLang="ko-KR" sz="1600" dirty="0"/>
              <a:t>style&gt;</a:t>
            </a:r>
          </a:p>
          <a:p>
            <a:pPr fontAlgn="base"/>
            <a:r>
              <a:rPr lang="en-US" altLang="ko-KR" sz="1600" dirty="0" smtClean="0"/>
              <a:t>      </a:t>
            </a:r>
            <a:r>
              <a:rPr lang="en-US" altLang="ko-KR" sz="1600" b="1" dirty="0" smtClean="0">
                <a:solidFill>
                  <a:srgbClr val="FFCB5C"/>
                </a:solidFill>
              </a:rPr>
              <a:t>@</a:t>
            </a:r>
            <a:r>
              <a:rPr lang="en-US" altLang="ko-KR" sz="1600" b="1" dirty="0">
                <a:solidFill>
                  <a:srgbClr val="FFCB5C"/>
                </a:solidFill>
              </a:rPr>
              <a:t>media (max-width:799px)</a:t>
            </a:r>
            <a:r>
              <a:rPr lang="en-US" altLang="ko-KR" sz="1600" dirty="0"/>
              <a:t>{</a:t>
            </a:r>
          </a:p>
          <a:p>
            <a:pPr fontAlgn="base"/>
            <a:r>
              <a:rPr lang="en-US" altLang="ko-KR" sz="1600" dirty="0" smtClean="0"/>
              <a:t>         /*</a:t>
            </a:r>
            <a:r>
              <a:rPr lang="ko-KR" altLang="en-US" sz="1600" dirty="0"/>
              <a:t>스마트 폰 용 스타일 *</a:t>
            </a:r>
            <a:r>
              <a:rPr lang="en-US" altLang="ko-KR" sz="1600" dirty="0"/>
              <a:t>/</a:t>
            </a:r>
            <a:endParaRPr lang="ko-KR" altLang="en-US" sz="1600" dirty="0"/>
          </a:p>
          <a:p>
            <a:pPr fontAlgn="base"/>
            <a:r>
              <a:rPr lang="en-US" altLang="ko-KR" sz="1600" dirty="0" smtClean="0"/>
              <a:t>      } </a:t>
            </a:r>
          </a:p>
          <a:p>
            <a:pPr fontAlgn="base"/>
            <a:endParaRPr lang="ko-KR" altLang="en-US" sz="1600" dirty="0"/>
          </a:p>
          <a:p>
            <a:pPr fontAlgn="base"/>
            <a:r>
              <a:rPr lang="en-US" altLang="ko-KR" sz="1600" dirty="0" smtClean="0"/>
              <a:t>      </a:t>
            </a:r>
            <a:r>
              <a:rPr lang="en-US" altLang="ko-KR" sz="1600" b="1" dirty="0" smtClean="0">
                <a:solidFill>
                  <a:srgbClr val="FFCB5C"/>
                </a:solidFill>
              </a:rPr>
              <a:t>@</a:t>
            </a:r>
            <a:r>
              <a:rPr lang="en-US" altLang="ko-KR" sz="1600" b="1" dirty="0">
                <a:solidFill>
                  <a:srgbClr val="FFCB5C"/>
                </a:solidFill>
              </a:rPr>
              <a:t>media only screen and (min-width : 800px) and (max-width : 1023px) </a:t>
            </a:r>
            <a:r>
              <a:rPr lang="en-US" altLang="ko-KR" sz="1600" dirty="0"/>
              <a:t>{</a:t>
            </a:r>
          </a:p>
          <a:p>
            <a:pPr fontAlgn="base"/>
            <a:r>
              <a:rPr lang="en-US" altLang="ko-KR" sz="1600" dirty="0" smtClean="0"/>
              <a:t>         /*</a:t>
            </a:r>
            <a:r>
              <a:rPr lang="ko-KR" altLang="en-US" sz="1600" dirty="0" err="1"/>
              <a:t>태블릿</a:t>
            </a:r>
            <a:r>
              <a:rPr lang="ko-KR" altLang="en-US" sz="1600" dirty="0"/>
              <a:t> </a:t>
            </a:r>
            <a:r>
              <a:rPr lang="en-US" altLang="ko-KR" sz="1600" dirty="0"/>
              <a:t>PC </a:t>
            </a:r>
            <a:r>
              <a:rPr lang="ko-KR" altLang="en-US" sz="1600" dirty="0"/>
              <a:t>용 스타일 *</a:t>
            </a:r>
            <a:r>
              <a:rPr lang="en-US" altLang="ko-KR" sz="1600" dirty="0"/>
              <a:t>/</a:t>
            </a:r>
            <a:endParaRPr lang="ko-KR" altLang="en-US" sz="1600" dirty="0"/>
          </a:p>
          <a:p>
            <a:pPr fontAlgn="base"/>
            <a:r>
              <a:rPr lang="en-US" altLang="ko-KR" sz="1600" dirty="0" smtClean="0"/>
              <a:t>      } </a:t>
            </a:r>
          </a:p>
          <a:p>
            <a:pPr fontAlgn="base"/>
            <a:endParaRPr lang="ko-KR" altLang="en-US" sz="1600" dirty="0"/>
          </a:p>
          <a:p>
            <a:pPr fontAlgn="base"/>
            <a:r>
              <a:rPr lang="en-US" altLang="ko-KR" sz="1600" dirty="0" smtClean="0"/>
              <a:t>      </a:t>
            </a:r>
            <a:r>
              <a:rPr lang="en-US" altLang="ko-KR" sz="1600" b="1" dirty="0" smtClean="0">
                <a:solidFill>
                  <a:srgbClr val="FFCB5C"/>
                </a:solidFill>
              </a:rPr>
              <a:t>@</a:t>
            </a:r>
            <a:r>
              <a:rPr lang="en-US" altLang="ko-KR" sz="1600" b="1" dirty="0">
                <a:solidFill>
                  <a:srgbClr val="FFCB5C"/>
                </a:solidFill>
              </a:rPr>
              <a:t>media only screen and (min-width : 1024px)</a:t>
            </a:r>
            <a:r>
              <a:rPr lang="en-US" altLang="ko-KR" sz="1600" dirty="0"/>
              <a:t> {</a:t>
            </a:r>
          </a:p>
          <a:p>
            <a:pPr fontAlgn="base"/>
            <a:r>
              <a:rPr lang="en-US" altLang="ko-KR" sz="1600" dirty="0" smtClean="0"/>
              <a:t>         /*</a:t>
            </a:r>
            <a:r>
              <a:rPr lang="ko-KR" altLang="en-US" sz="1600" dirty="0" err="1"/>
              <a:t>데스크탑</a:t>
            </a:r>
            <a:r>
              <a:rPr lang="ko-KR" altLang="en-US" sz="1600" dirty="0"/>
              <a:t> </a:t>
            </a:r>
            <a:r>
              <a:rPr lang="en-US" altLang="ko-KR" sz="1600" dirty="0"/>
              <a:t>PC*/ </a:t>
            </a:r>
          </a:p>
          <a:p>
            <a:pPr fontAlgn="base"/>
            <a:r>
              <a:rPr lang="en-US" altLang="ko-KR" sz="1600" dirty="0" smtClean="0"/>
              <a:t>      }</a:t>
            </a:r>
            <a:endParaRPr lang="en-US" altLang="ko-KR" sz="1600" dirty="0"/>
          </a:p>
          <a:p>
            <a:pPr fontAlgn="base"/>
            <a:r>
              <a:rPr lang="en-US" altLang="ko-KR" sz="1600" dirty="0" smtClean="0"/>
              <a:t>   &lt;/</a:t>
            </a:r>
            <a:r>
              <a:rPr lang="en-US" altLang="ko-KR" sz="1600" dirty="0"/>
              <a:t>style</a:t>
            </a:r>
            <a:r>
              <a:rPr lang="en-US" altLang="ko-KR" sz="1600" dirty="0" smtClean="0"/>
              <a:t>&gt;</a:t>
            </a:r>
          </a:p>
          <a:p>
            <a:pPr fontAlgn="base"/>
            <a:endParaRPr lang="en-US" altLang="ko-KR" sz="1600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73525" y="1628800"/>
            <a:ext cx="7994919" cy="3077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vert="horz" wrap="square" lIns="0" tIns="0" rIns="0" bIns="0" rtlCol="0">
            <a:spAutoFit/>
          </a:bodyPr>
          <a:lstStyle>
            <a:lvl1pPr marL="289682" indent="-289682" algn="l" defTabSz="914281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519839" indent="-230157" algn="l" defTabSz="914281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712961" indent="-193122" algn="l" defTabSz="914281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955022" indent="-242062" algn="l" defTabSz="914281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1185178" indent="-230157" algn="l" defTabSz="914281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100" kern="120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273" indent="-228570" algn="l" defTabSz="91428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13" indent="-228570" algn="l" defTabSz="91428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55" indent="-228570" algn="l" defTabSz="91428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96" indent="-228570" algn="l" defTabSz="91428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 smtClean="0"/>
              <a:t>@media screen </a:t>
            </a:r>
            <a:r>
              <a:rPr lang="ko-KR" altLang="en-US" b="0" dirty="0" smtClean="0"/>
              <a:t>을 이용하여 다양한 화면에 스타일을 다르게 대응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391633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 스타일 시트로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만들기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8ECEF60-159F-4205-82DA-ECB0F66CFD1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668324" y="2276872"/>
            <a:ext cx="7792108" cy="615553"/>
          </a:xfrm>
        </p:spPr>
        <p:txBody>
          <a:bodyPr/>
          <a:lstStyle/>
          <a:p>
            <a:pPr lvl="0"/>
            <a:r>
              <a:rPr lang="en-US" altLang="ko-KR" b="0" dirty="0" smtClean="0"/>
              <a:t>HTML</a:t>
            </a:r>
            <a:r>
              <a:rPr lang="ko-KR" altLang="en-US" b="0" dirty="0" smtClean="0"/>
              <a:t>에서 </a:t>
            </a:r>
            <a:r>
              <a:rPr lang="en-US" altLang="ko-KR" b="0" dirty="0"/>
              <a:t>&lt;link&gt;</a:t>
            </a:r>
            <a:r>
              <a:rPr lang="ko-KR" altLang="en-US" b="0" dirty="0"/>
              <a:t>를 여러 미디어에 해당되는 </a:t>
            </a:r>
            <a:r>
              <a:rPr lang="en-US" altLang="ko-KR" b="0" dirty="0"/>
              <a:t>CSS</a:t>
            </a:r>
            <a:r>
              <a:rPr lang="ko-KR" altLang="en-US" b="0" dirty="0"/>
              <a:t>파일을 다르게 포함시켜 </a:t>
            </a:r>
            <a:r>
              <a:rPr lang="ko-KR" altLang="en-US" b="0" dirty="0" smtClean="0"/>
              <a:t>사용</a:t>
            </a:r>
            <a:endParaRPr lang="ko-KR" altLang="en-US" b="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2964433"/>
            <a:ext cx="7776864" cy="2031325"/>
          </a:xfrm>
          <a:prstGeom prst="rect">
            <a:avLst/>
          </a:prstGeom>
          <a:solidFill>
            <a:srgbClr val="3972B2"/>
          </a:solidFill>
        </p:spPr>
        <p:txBody>
          <a:bodyPr wrap="square">
            <a:spAutoFit/>
          </a:bodyPr>
          <a:lstStyle/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link </a:t>
            </a:r>
            <a:r>
              <a:rPr lang="en-US" altLang="ko-KR" b="1" dirty="0" err="1">
                <a:solidFill>
                  <a:srgbClr val="FFCB5C"/>
                </a:solidFill>
              </a:rPr>
              <a:t>href</a:t>
            </a:r>
            <a:r>
              <a:rPr lang="en-US" altLang="ko-KR" b="1" dirty="0">
                <a:solidFill>
                  <a:srgbClr val="FFCB5C"/>
                </a:solidFill>
              </a:rPr>
              <a:t>="desktop_pc.css" </a:t>
            </a:r>
            <a:r>
              <a:rPr lang="en-US" altLang="ko-KR" dirty="0" err="1"/>
              <a:t>rel</a:t>
            </a:r>
            <a:r>
              <a:rPr lang="en-US" altLang="ko-KR" dirty="0"/>
              <a:t>="</a:t>
            </a:r>
            <a:r>
              <a:rPr lang="en-US" altLang="ko-KR" dirty="0" err="1"/>
              <a:t>stylesheet</a:t>
            </a:r>
            <a:r>
              <a:rPr lang="en-US" altLang="ko-KR" dirty="0"/>
              <a:t>" type="text/</a:t>
            </a:r>
            <a:r>
              <a:rPr lang="en-US" altLang="ko-KR" dirty="0" err="1"/>
              <a:t>css</a:t>
            </a:r>
            <a:r>
              <a:rPr lang="en-US" altLang="ko-KR" dirty="0"/>
              <a:t>" </a:t>
            </a:r>
            <a:r>
              <a:rPr lang="en-US" altLang="ko-KR" b="1" dirty="0">
                <a:solidFill>
                  <a:srgbClr val="FFCB5C"/>
                </a:solidFill>
              </a:rPr>
              <a:t>media="screen and (min-width:800px</a:t>
            </a:r>
            <a:r>
              <a:rPr lang="en-US" altLang="ko-KR" b="1" dirty="0" smtClean="0">
                <a:solidFill>
                  <a:srgbClr val="FFCB5C"/>
                </a:solidFill>
              </a:rPr>
              <a:t>)"</a:t>
            </a:r>
            <a:r>
              <a:rPr lang="en-US" altLang="ko-KR" dirty="0" smtClean="0"/>
              <a:t>&gt;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&lt;link </a:t>
            </a:r>
            <a:r>
              <a:rPr lang="en-US" altLang="ko-KR" b="1" dirty="0" err="1">
                <a:solidFill>
                  <a:srgbClr val="FFCB5C"/>
                </a:solidFill>
              </a:rPr>
              <a:t>href</a:t>
            </a:r>
            <a:r>
              <a:rPr lang="en-US" altLang="ko-KR" b="1" dirty="0">
                <a:solidFill>
                  <a:srgbClr val="FFCB5C"/>
                </a:solidFill>
              </a:rPr>
              <a:t>="mobile.css"</a:t>
            </a:r>
            <a:r>
              <a:rPr lang="en-US" altLang="ko-KR" dirty="0"/>
              <a:t> </a:t>
            </a:r>
            <a:r>
              <a:rPr lang="en-US" altLang="ko-KR" dirty="0" err="1"/>
              <a:t>rel</a:t>
            </a:r>
            <a:r>
              <a:rPr lang="en-US" altLang="ko-KR" dirty="0"/>
              <a:t>="</a:t>
            </a:r>
            <a:r>
              <a:rPr lang="en-US" altLang="ko-KR" dirty="0" err="1"/>
              <a:t>stylesheet</a:t>
            </a:r>
            <a:r>
              <a:rPr lang="en-US" altLang="ko-KR" dirty="0"/>
              <a:t>" type="text/</a:t>
            </a:r>
            <a:r>
              <a:rPr lang="en-US" altLang="ko-KR" dirty="0" err="1"/>
              <a:t>css</a:t>
            </a:r>
            <a:r>
              <a:rPr lang="en-US" altLang="ko-KR" dirty="0"/>
              <a:t>" </a:t>
            </a:r>
            <a:r>
              <a:rPr lang="en-US" altLang="ko-KR" b="1" dirty="0">
                <a:solidFill>
                  <a:srgbClr val="FFCB5C"/>
                </a:solidFill>
              </a:rPr>
              <a:t>media="screen and (max-width:799px</a:t>
            </a:r>
            <a:r>
              <a:rPr lang="en-US" altLang="ko-KR" b="1" dirty="0" smtClean="0">
                <a:solidFill>
                  <a:srgbClr val="FFCB5C"/>
                </a:solidFill>
              </a:rPr>
              <a:t>)"</a:t>
            </a:r>
            <a:r>
              <a:rPr lang="en-US" altLang="ko-KR" dirty="0" smtClean="0"/>
              <a:t>&gt;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9938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</a:t>
            </a:r>
            <a:r>
              <a:rPr lang="en-US" altLang="ko-KR" dirty="0"/>
              <a:t>] </a:t>
            </a:r>
            <a:r>
              <a:rPr lang="ko-KR" altLang="en-US" dirty="0"/>
              <a:t>미디어쿼리 사용하기 </a:t>
            </a:r>
            <a:r>
              <a:rPr lang="en-US" altLang="ko-KR" dirty="0" smtClean="0"/>
              <a:t>(ex08-02</a:t>
            </a:r>
            <a:r>
              <a:rPr lang="en-US" altLang="ko-KR" dirty="0"/>
              <a:t>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91580" y="1772816"/>
            <a:ext cx="7560840" cy="4378086"/>
            <a:chOff x="683568" y="1772816"/>
            <a:chExt cx="7560840" cy="4378086"/>
          </a:xfrm>
        </p:grpSpPr>
        <p:pic>
          <p:nvPicPr>
            <p:cNvPr id="2050" name="Picture 2" descr="C:\Users\andrew\Google 드라이브\04.개인Biz\09.웹앱개정\03장_08장\m08-07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521699"/>
              <a:ext cx="4415982" cy="288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andrew\Google 드라이브\04.개인Biz\09.웹앱개정\03장_08장\m08-0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1772816"/>
              <a:ext cx="2736304" cy="43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6642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03. </a:t>
            </a:r>
            <a:r>
              <a:rPr lang="ko-KR" altLang="en-US"/>
              <a:t>실전에 ‘미디어 쿼리’를 응용할 때 고려사항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2535750"/>
            <a:ext cx="8064896" cy="2117386"/>
          </a:xfrm>
        </p:spPr>
        <p:txBody>
          <a:bodyPr>
            <a:normAutofit/>
          </a:bodyPr>
          <a:lstStyle/>
          <a:p>
            <a:pPr lvl="0"/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ko-KR" altLang="en-US" dirty="0" err="1"/>
              <a:t>데스크탑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인터넷 환경의 차이점 인식</a:t>
            </a:r>
          </a:p>
          <a:p>
            <a:pPr lvl="1"/>
            <a:r>
              <a:rPr lang="ko-KR" altLang="en-US" dirty="0"/>
              <a:t>① 가급적 이미지를 적게 사용해서 빠른 접속 속도가 나올 수 있도록 해야 함</a:t>
            </a:r>
          </a:p>
          <a:p>
            <a:pPr lvl="1"/>
            <a:r>
              <a:rPr lang="ko-KR" altLang="en-US" dirty="0"/>
              <a:t>② 가로 크기를 고정시켜 놓고 </a:t>
            </a:r>
            <a:r>
              <a:rPr lang="en-US" altLang="ko-KR" dirty="0"/>
              <a:t>CSS </a:t>
            </a:r>
            <a:r>
              <a:rPr lang="ko-KR" altLang="en-US" dirty="0"/>
              <a:t>작업을 하는 것은 바람직하지 않음</a:t>
            </a:r>
          </a:p>
          <a:p>
            <a:pPr lvl="1"/>
            <a:r>
              <a:rPr lang="ko-KR" altLang="en-US" dirty="0"/>
              <a:t>③ </a:t>
            </a:r>
            <a:r>
              <a:rPr lang="ko-KR" altLang="en-US" dirty="0" err="1"/>
              <a:t>모바일</a:t>
            </a:r>
            <a:r>
              <a:rPr lang="ko-KR" altLang="en-US" dirty="0"/>
              <a:t> 디바이스의 범위를 줄여서 테스트를 실시</a:t>
            </a:r>
          </a:p>
          <a:p>
            <a:pPr lvl="1"/>
            <a:r>
              <a:rPr lang="ko-KR" altLang="en-US" dirty="0"/>
              <a:t>④ 터치환경에서는 숨기는 메뉴를 사용하는 것은 바람직하지 않음</a:t>
            </a:r>
          </a:p>
          <a:p>
            <a:pPr lvl="1"/>
            <a:r>
              <a:rPr lang="ko-KR" altLang="en-US" dirty="0"/>
              <a:t>⑤ 모든 브라우저에서 모두 동일한 화면을 제공해 줄 필요는 없음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ECEF60-159F-4205-82DA-ECB0F66CFD1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9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03. </a:t>
            </a:r>
            <a:r>
              <a:rPr lang="ko-KR" altLang="en-US"/>
              <a:t>실전에 ‘미디어 쿼리’를 응용할 때 고려사항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2031694"/>
            <a:ext cx="8064896" cy="1325298"/>
          </a:xfrm>
        </p:spPr>
        <p:txBody>
          <a:bodyPr/>
          <a:lstStyle/>
          <a:p>
            <a:pPr lvl="0"/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HTML </a:t>
            </a:r>
            <a:r>
              <a:rPr lang="ko-KR" altLang="en-US" dirty="0"/>
              <a:t>작업</a:t>
            </a:r>
          </a:p>
          <a:p>
            <a:pPr lvl="1"/>
            <a:r>
              <a:rPr lang="ko-KR" altLang="en-US" dirty="0"/>
              <a:t>① 심플한 </a:t>
            </a:r>
            <a:r>
              <a:rPr lang="ko-KR" altLang="en-US" dirty="0" err="1"/>
              <a:t>시멘틱</a:t>
            </a:r>
            <a:r>
              <a:rPr lang="ko-KR" altLang="en-US" dirty="0"/>
              <a:t> </a:t>
            </a:r>
            <a:r>
              <a:rPr lang="ko-KR" altLang="en-US" dirty="0" err="1"/>
              <a:t>마크업</a:t>
            </a:r>
            <a:endParaRPr lang="ko-KR" altLang="en-US" dirty="0"/>
          </a:p>
          <a:p>
            <a:pPr lvl="1"/>
            <a:r>
              <a:rPr lang="ko-KR" altLang="en-US" dirty="0"/>
              <a:t>② </a:t>
            </a:r>
            <a:r>
              <a:rPr lang="ko-KR" altLang="en-US" dirty="0" err="1"/>
              <a:t>뷰포트</a:t>
            </a:r>
            <a:r>
              <a:rPr lang="ko-KR" altLang="en-US" dirty="0"/>
              <a:t> 메타데이터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3429000"/>
            <a:ext cx="8136904" cy="1569660"/>
          </a:xfrm>
          <a:prstGeom prst="rect">
            <a:avLst/>
          </a:prstGeom>
          <a:solidFill>
            <a:srgbClr val="3972B2"/>
          </a:solidFill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  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&lt;</a:t>
            </a:r>
            <a:r>
              <a:rPr lang="en-US" altLang="ko-KR" sz="2400" dirty="0"/>
              <a:t>meta name=</a:t>
            </a:r>
            <a:r>
              <a:rPr lang="en-US" altLang="ko-KR" sz="2400" b="1" dirty="0">
                <a:solidFill>
                  <a:srgbClr val="FFCB5C"/>
                </a:solidFill>
              </a:rPr>
              <a:t>"viewport" </a:t>
            </a:r>
            <a:r>
              <a:rPr lang="en-US" altLang="ko-KR" sz="2400" dirty="0"/>
              <a:t>content=</a:t>
            </a:r>
            <a:r>
              <a:rPr lang="en-US" altLang="ko-KR" sz="2400" b="1" dirty="0">
                <a:solidFill>
                  <a:srgbClr val="FFC000"/>
                </a:solidFill>
              </a:rPr>
              <a:t>"user-scalable=no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width=device-width</a:t>
            </a:r>
            <a:r>
              <a:rPr lang="en-US" altLang="ko-KR" sz="2400" b="1" dirty="0">
                <a:solidFill>
                  <a:srgbClr val="FFC000"/>
                </a:solidFill>
              </a:rPr>
              <a:t>"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/&gt;</a:t>
            </a:r>
          </a:p>
          <a:p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ECEF60-159F-4205-82DA-ECB0F66CFD1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8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03. </a:t>
            </a:r>
            <a:r>
              <a:rPr lang="ko-KR" altLang="en-US"/>
              <a:t>실전에 ‘미디어 쿼리’를 응용할 때 고려사항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2924944"/>
            <a:ext cx="8064896" cy="1901362"/>
          </a:xfrm>
        </p:spPr>
        <p:txBody>
          <a:bodyPr/>
          <a:lstStyle/>
          <a:p>
            <a:pPr lvl="0"/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모바일</a:t>
            </a:r>
            <a:r>
              <a:rPr lang="ko-KR" altLang="en-US" dirty="0"/>
              <a:t> 스타일링</a:t>
            </a:r>
          </a:p>
          <a:p>
            <a:pPr lvl="1"/>
            <a:r>
              <a:rPr lang="ko-KR" altLang="en-US" dirty="0"/>
              <a:t>① 미디어 쿼리</a:t>
            </a:r>
          </a:p>
          <a:p>
            <a:pPr lvl="1"/>
            <a:r>
              <a:rPr lang="ko-KR" altLang="en-US" dirty="0"/>
              <a:t>② 공통 스타일 파일 제작</a:t>
            </a:r>
          </a:p>
          <a:p>
            <a:pPr lvl="1"/>
            <a:r>
              <a:rPr lang="ko-KR" altLang="en-US" dirty="0"/>
              <a:t>③ 하이퍼링크 스타일</a:t>
            </a:r>
          </a:p>
          <a:p>
            <a:pPr lvl="1"/>
            <a:r>
              <a:rPr lang="ko-KR" altLang="en-US" dirty="0"/>
              <a:t>④ 메뉴를 접근하기 편한 곳에 배치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95030088" descr="p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81888"/>
            <a:ext cx="1947863" cy="138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ECEF60-159F-4205-82DA-ECB0F66CFD1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82488" y="515346"/>
            <a:ext cx="8382000" cy="775597"/>
          </a:xfrm>
        </p:spPr>
        <p:txBody>
          <a:bodyPr/>
          <a:lstStyle/>
          <a:p>
            <a:r>
              <a:rPr lang="ko-KR" altLang="en-US" dirty="0"/>
              <a:t>① 미디어 쿼리</a:t>
            </a:r>
            <a:r>
              <a:rPr lang="en-US" altLang="ko-KR" dirty="0"/>
              <a:t>, ② </a:t>
            </a:r>
            <a:r>
              <a:rPr lang="ko-KR" altLang="en-US" dirty="0"/>
              <a:t>공통 스타일 파일 제작</a:t>
            </a:r>
            <a:r>
              <a:rPr lang="en-US" altLang="ko-KR" dirty="0"/>
              <a:t>, ③ </a:t>
            </a:r>
            <a:r>
              <a:rPr lang="ko-KR" altLang="en-US" dirty="0"/>
              <a:t>하이퍼링크 스타일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55576" y="1674697"/>
            <a:ext cx="7920880" cy="1200329"/>
          </a:xfrm>
          <a:prstGeom prst="rect">
            <a:avLst/>
          </a:prstGeom>
          <a:ln>
            <a:solidFill>
              <a:srgbClr val="1D314E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&lt;link </a:t>
            </a:r>
            <a:r>
              <a:rPr lang="en-US" altLang="ko-KR" dirty="0" err="1" smtClean="0">
                <a:solidFill>
                  <a:schemeClr val="bg1"/>
                </a:solidFill>
              </a:rPr>
              <a:t>href</a:t>
            </a:r>
            <a:r>
              <a:rPr lang="en-US" altLang="ko-KR" dirty="0" smtClean="0">
                <a:solidFill>
                  <a:schemeClr val="bg1"/>
                </a:solidFill>
              </a:rPr>
              <a:t>="mobile.css" </a:t>
            </a:r>
            <a:r>
              <a:rPr lang="en-US" altLang="ko-KR" dirty="0" err="1" smtClean="0">
                <a:solidFill>
                  <a:schemeClr val="bg1"/>
                </a:solidFill>
              </a:rPr>
              <a:t>rel</a:t>
            </a:r>
            <a:r>
              <a:rPr lang="en-US" altLang="ko-KR" dirty="0" smtClean="0">
                <a:solidFill>
                  <a:schemeClr val="bg1"/>
                </a:solidFill>
              </a:rPr>
              <a:t>="</a:t>
            </a:r>
            <a:r>
              <a:rPr lang="en-US" altLang="ko-KR" dirty="0" err="1" smtClean="0">
                <a:solidFill>
                  <a:schemeClr val="bg1"/>
                </a:solidFill>
              </a:rPr>
              <a:t>stylesheet</a:t>
            </a:r>
            <a:r>
              <a:rPr lang="en-US" altLang="ko-KR" dirty="0" smtClean="0">
                <a:solidFill>
                  <a:schemeClr val="bg1"/>
                </a:solidFill>
              </a:rPr>
              <a:t>" type="text/</a:t>
            </a:r>
            <a:r>
              <a:rPr lang="en-US" altLang="ko-KR" dirty="0" err="1" smtClean="0">
                <a:solidFill>
                  <a:schemeClr val="bg1"/>
                </a:solidFill>
              </a:rPr>
              <a:t>css</a:t>
            </a:r>
            <a:r>
              <a:rPr lang="en-US" altLang="ko-KR" dirty="0" smtClean="0">
                <a:solidFill>
                  <a:schemeClr val="bg1"/>
                </a:solidFill>
              </a:rPr>
              <a:t>"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media="screen and (max-width:799px)"&gt;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&lt;link </a:t>
            </a:r>
            <a:r>
              <a:rPr lang="en-US" altLang="ko-KR" dirty="0" err="1" smtClean="0">
                <a:solidFill>
                  <a:schemeClr val="bg1"/>
                </a:solidFill>
              </a:rPr>
              <a:t>href</a:t>
            </a:r>
            <a:r>
              <a:rPr lang="en-US" altLang="ko-KR" dirty="0" smtClean="0">
                <a:solidFill>
                  <a:schemeClr val="bg1"/>
                </a:solidFill>
              </a:rPr>
              <a:t>="desktop_pc.css" </a:t>
            </a:r>
            <a:r>
              <a:rPr lang="en-US" altLang="ko-KR" dirty="0" err="1" smtClean="0">
                <a:solidFill>
                  <a:schemeClr val="bg1"/>
                </a:solidFill>
              </a:rPr>
              <a:t>rel</a:t>
            </a:r>
            <a:r>
              <a:rPr lang="en-US" altLang="ko-KR" dirty="0" smtClean="0">
                <a:solidFill>
                  <a:schemeClr val="bg1"/>
                </a:solidFill>
              </a:rPr>
              <a:t>="</a:t>
            </a:r>
            <a:r>
              <a:rPr lang="en-US" altLang="ko-KR" dirty="0" err="1" smtClean="0">
                <a:solidFill>
                  <a:schemeClr val="bg1"/>
                </a:solidFill>
              </a:rPr>
              <a:t>stylesheet</a:t>
            </a:r>
            <a:r>
              <a:rPr lang="en-US" altLang="ko-KR" dirty="0" smtClean="0">
                <a:solidFill>
                  <a:schemeClr val="bg1"/>
                </a:solidFill>
              </a:rPr>
              <a:t>" type="text/</a:t>
            </a:r>
            <a:r>
              <a:rPr lang="en-US" altLang="ko-KR" dirty="0" err="1" smtClean="0">
                <a:solidFill>
                  <a:schemeClr val="bg1"/>
                </a:solidFill>
              </a:rPr>
              <a:t>css</a:t>
            </a:r>
            <a:r>
              <a:rPr lang="en-US" altLang="ko-KR" dirty="0" smtClean="0">
                <a:solidFill>
                  <a:schemeClr val="bg1"/>
                </a:solidFill>
              </a:rPr>
              <a:t>"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media="screen and (min-width:800px)"&gt;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3284984"/>
            <a:ext cx="7920880" cy="369332"/>
          </a:xfrm>
          <a:prstGeom prst="rect">
            <a:avLst/>
          </a:prstGeom>
          <a:ln>
            <a:solidFill>
              <a:srgbClr val="1D314E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&lt;link </a:t>
            </a:r>
            <a:r>
              <a:rPr lang="en-US" altLang="ko-KR" dirty="0" err="1">
                <a:solidFill>
                  <a:schemeClr val="bg1"/>
                </a:solidFill>
              </a:rPr>
              <a:t>href</a:t>
            </a:r>
            <a:r>
              <a:rPr lang="en-US" altLang="ko-KR" dirty="0">
                <a:solidFill>
                  <a:schemeClr val="bg1"/>
                </a:solidFill>
              </a:rPr>
              <a:t>="common.css" </a:t>
            </a:r>
            <a:r>
              <a:rPr lang="en-US" altLang="ko-KR" dirty="0" err="1">
                <a:solidFill>
                  <a:schemeClr val="bg1"/>
                </a:solidFill>
              </a:rPr>
              <a:t>rel</a:t>
            </a:r>
            <a:r>
              <a:rPr lang="en-US" altLang="ko-KR" dirty="0">
                <a:solidFill>
                  <a:schemeClr val="bg1"/>
                </a:solidFill>
              </a:rPr>
              <a:t>="</a:t>
            </a:r>
            <a:r>
              <a:rPr lang="en-US" altLang="ko-KR" dirty="0" err="1">
                <a:solidFill>
                  <a:schemeClr val="bg1"/>
                </a:solidFill>
              </a:rPr>
              <a:t>stylesheet</a:t>
            </a:r>
            <a:r>
              <a:rPr lang="en-US" altLang="ko-KR" dirty="0">
                <a:solidFill>
                  <a:schemeClr val="bg1"/>
                </a:solidFill>
              </a:rPr>
              <a:t>" type="text/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en-US" altLang="ko-KR" dirty="0">
                <a:solidFill>
                  <a:schemeClr val="bg1"/>
                </a:solidFill>
              </a:rPr>
              <a:t>"&gt;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72440" y="4005064"/>
            <a:ext cx="7904016" cy="2308324"/>
          </a:xfrm>
          <a:prstGeom prst="rect">
            <a:avLst/>
          </a:prstGeom>
          <a:ln>
            <a:solidFill>
              <a:srgbClr val="1D314E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a:link, a:visited {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color</a:t>
            </a:r>
            <a:r>
              <a:rPr lang="en-US" altLang="ko-KR" dirty="0">
                <a:solidFill>
                  <a:schemeClr val="bg1"/>
                </a:solidFill>
              </a:rPr>
              <a:t>: inherit; /* </a:t>
            </a:r>
            <a:r>
              <a:rPr lang="ko-KR" altLang="en-US" dirty="0">
                <a:solidFill>
                  <a:schemeClr val="bg1"/>
                </a:solidFill>
              </a:rPr>
              <a:t>상위 </a:t>
            </a:r>
            <a:r>
              <a:rPr lang="ko-KR" altLang="en-US" dirty="0" err="1">
                <a:solidFill>
                  <a:schemeClr val="bg1"/>
                </a:solidFill>
              </a:rPr>
              <a:t>엘리먼트의</a:t>
            </a:r>
            <a:r>
              <a:rPr lang="ko-KR" altLang="en-US" dirty="0">
                <a:solidFill>
                  <a:schemeClr val="bg1"/>
                </a:solidFill>
              </a:rPr>
              <a:t> 색상 상속받음 *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text-decoration</a:t>
            </a:r>
            <a:r>
              <a:rPr lang="en-US" altLang="ko-KR" dirty="0">
                <a:solidFill>
                  <a:schemeClr val="bg1"/>
                </a:solidFill>
              </a:rPr>
              <a:t>: none;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a:hover</a:t>
            </a:r>
            <a:r>
              <a:rPr lang="en-US" altLang="ko-KR" dirty="0">
                <a:solidFill>
                  <a:schemeClr val="bg1"/>
                </a:solidFill>
              </a:rPr>
              <a:t>, a:active {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text-decoration</a:t>
            </a:r>
            <a:r>
              <a:rPr lang="en-US" altLang="ko-KR" dirty="0">
                <a:solidFill>
                  <a:schemeClr val="bg1"/>
                </a:solidFill>
              </a:rPr>
              <a:t>: underline;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91613" y="2090195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①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0078" y="32849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0078" y="50038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6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④ 메뉴를 접근하기 편한 곳에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700808"/>
            <a:ext cx="7344816" cy="3970318"/>
          </a:xfrm>
          <a:prstGeom prst="rect">
            <a:avLst/>
          </a:prstGeom>
          <a:ln>
            <a:solidFill>
              <a:srgbClr val="1D314E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.sidebar </a:t>
            </a:r>
            <a:r>
              <a:rPr lang="en-US" altLang="ko-KR" dirty="0" err="1">
                <a:solidFill>
                  <a:schemeClr val="bg1"/>
                </a:solidFill>
              </a:rPr>
              <a:t>ul</a:t>
            </a:r>
            <a:r>
              <a:rPr lang="en-US" altLang="ko-KR" dirty="0">
                <a:solidFill>
                  <a:schemeClr val="bg1"/>
                </a:solidFill>
              </a:rPr>
              <a:t> { /* </a:t>
            </a:r>
            <a:r>
              <a:rPr lang="ko-KR" altLang="en-US" dirty="0">
                <a:solidFill>
                  <a:schemeClr val="bg1"/>
                </a:solidFill>
              </a:rPr>
              <a:t>맨 왼쪽에 장식용 바 그림 *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border-left-width</a:t>
            </a:r>
            <a:r>
              <a:rPr lang="en-US" altLang="ko-KR" dirty="0">
                <a:solidFill>
                  <a:schemeClr val="bg1"/>
                </a:solidFill>
              </a:rPr>
              <a:t>: 2px;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border-left-style</a:t>
            </a:r>
            <a:r>
              <a:rPr lang="en-US" altLang="ko-KR" dirty="0">
                <a:solidFill>
                  <a:schemeClr val="bg1"/>
                </a:solidFill>
              </a:rPr>
              <a:t>: solid;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border-left-color</a:t>
            </a:r>
            <a:r>
              <a:rPr lang="en-US" altLang="ko-KR" dirty="0">
                <a:solidFill>
                  <a:schemeClr val="bg1"/>
                </a:solidFill>
              </a:rPr>
              <a:t>: #ccc;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}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en-US" altLang="ko-KR" dirty="0">
                <a:solidFill>
                  <a:schemeClr val="bg1"/>
                </a:solidFill>
              </a:rPr>
              <a:t>sidebar </a:t>
            </a:r>
            <a:r>
              <a:rPr lang="en-US" altLang="ko-KR" dirty="0" err="1">
                <a:solidFill>
                  <a:schemeClr val="bg1"/>
                </a:solidFill>
              </a:rPr>
              <a:t>ul</a:t>
            </a:r>
            <a:r>
              <a:rPr lang="en-US" altLang="ko-KR" dirty="0">
                <a:solidFill>
                  <a:schemeClr val="bg1"/>
                </a:solidFill>
              </a:rPr>
              <a:t> li { /* </a:t>
            </a:r>
            <a:r>
              <a:rPr lang="ko-KR" altLang="en-US" dirty="0" err="1">
                <a:solidFill>
                  <a:schemeClr val="bg1"/>
                </a:solidFill>
              </a:rPr>
              <a:t>인라인</a:t>
            </a:r>
            <a:r>
              <a:rPr lang="ko-KR" altLang="en-US" dirty="0">
                <a:solidFill>
                  <a:schemeClr val="bg1"/>
                </a:solidFill>
              </a:rPr>
              <a:t> 레벨로 바꾸고 오른쪽에 장식용 바 그림 *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display</a:t>
            </a:r>
            <a:r>
              <a:rPr lang="en-US" altLang="ko-KR" dirty="0">
                <a:solidFill>
                  <a:schemeClr val="bg1"/>
                </a:solidFill>
              </a:rPr>
              <a:t>: inline;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border-right-width</a:t>
            </a:r>
            <a:r>
              <a:rPr lang="en-US" altLang="ko-KR" dirty="0">
                <a:solidFill>
                  <a:schemeClr val="bg1"/>
                </a:solidFill>
              </a:rPr>
              <a:t>: 2px; 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border-right-style</a:t>
            </a:r>
            <a:r>
              <a:rPr lang="en-US" altLang="ko-KR" dirty="0">
                <a:solidFill>
                  <a:schemeClr val="bg1"/>
                </a:solidFill>
              </a:rPr>
              <a:t>: solid;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border-right-color</a:t>
            </a:r>
            <a:r>
              <a:rPr lang="en-US" altLang="ko-KR" dirty="0">
                <a:solidFill>
                  <a:schemeClr val="bg1"/>
                </a:solidFill>
              </a:rPr>
              <a:t>: #ccc;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padding-right</a:t>
            </a:r>
            <a:r>
              <a:rPr lang="en-US" altLang="ko-KR" dirty="0">
                <a:solidFill>
                  <a:schemeClr val="bg1"/>
                </a:solidFill>
              </a:rPr>
              <a:t>: 5px;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padding-left</a:t>
            </a:r>
            <a:r>
              <a:rPr lang="en-US" altLang="ko-KR" dirty="0">
                <a:solidFill>
                  <a:schemeClr val="bg1"/>
                </a:solidFill>
              </a:rPr>
              <a:t>: 5px;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34917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483779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03. </a:t>
            </a:r>
            <a:r>
              <a:rPr lang="ko-KR" altLang="en-US"/>
              <a:t>실전에 ‘미디어 쿼리’를 응용할 때 고려사항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3039806"/>
            <a:ext cx="8064896" cy="1253290"/>
          </a:xfrm>
        </p:spPr>
        <p:txBody>
          <a:bodyPr/>
          <a:lstStyle/>
          <a:p>
            <a:pPr lvl="0"/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데스크탑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스타일링</a:t>
            </a:r>
          </a:p>
          <a:p>
            <a:pPr lvl="1"/>
            <a:r>
              <a:rPr lang="ko-KR" altLang="en-US" dirty="0"/>
              <a:t>① 타이틀은 배경이미지를 활용</a:t>
            </a:r>
          </a:p>
          <a:p>
            <a:pPr lvl="1"/>
            <a:r>
              <a:rPr lang="ko-KR" altLang="en-US" dirty="0"/>
              <a:t>② 메뉴를 </a:t>
            </a:r>
            <a:r>
              <a:rPr lang="en-US" altLang="ko-KR" dirty="0"/>
              <a:t>PC</a:t>
            </a:r>
            <a:r>
              <a:rPr lang="ko-KR" altLang="en-US" dirty="0"/>
              <a:t>환경에 맞게 배치하기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ECEF60-159F-4205-82DA-ECB0F66CFD1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2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749" y="1650866"/>
            <a:ext cx="8031428" cy="55399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8</a:t>
            </a:r>
            <a:r>
              <a:rPr lang="ko-KR" altLang="en-US" sz="3200" dirty="0"/>
              <a:t>장</a:t>
            </a:r>
            <a:r>
              <a:rPr lang="en-US" altLang="ko-KR" sz="3200" dirty="0" smtClean="0"/>
              <a:t>.</a:t>
            </a:r>
            <a:r>
              <a:rPr lang="ko-KR" altLang="en-US" sz="3200" b="0" dirty="0" smtClean="0"/>
              <a:t> </a:t>
            </a:r>
            <a:r>
              <a:rPr lang="ko-KR" altLang="en-US" sz="3200" dirty="0" smtClean="0"/>
              <a:t>반응형 웹 디자인하기</a:t>
            </a:r>
            <a:endParaRPr lang="ko-KR" altLang="en-US" sz="3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01. </a:t>
            </a:r>
            <a:r>
              <a:rPr lang="ko-KR" altLang="en-US"/>
              <a:t>원하는 글꼴을 마음껏</a:t>
            </a:r>
            <a:r>
              <a:rPr lang="en-US" altLang="ko-KR"/>
              <a:t>! </a:t>
            </a:r>
            <a:r>
              <a:rPr lang="ko-KR" altLang="en-US"/>
              <a:t>웹폰트 사용하기</a:t>
            </a:r>
          </a:p>
          <a:p>
            <a:pPr lvl="0"/>
            <a:r>
              <a:rPr lang="en-US" altLang="ko-KR"/>
              <a:t>02. ‘</a:t>
            </a:r>
            <a:r>
              <a:rPr lang="ko-KR" altLang="en-US"/>
              <a:t>미디어쿼리’로 디바이스 맞춤형 스타일 준비하기</a:t>
            </a:r>
          </a:p>
          <a:p>
            <a:pPr lvl="0"/>
            <a:r>
              <a:rPr lang="en-US" altLang="ko-KR"/>
              <a:t>03. </a:t>
            </a:r>
            <a:r>
              <a:rPr lang="ko-KR" altLang="en-US"/>
              <a:t>실전에 ‘미디어 쿼리’를 응용할 때 고려사항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381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D28E0-6CFA-4336-9833-95F4AA2980A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_x95027128" descr="p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64704"/>
            <a:ext cx="5616624" cy="515977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7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3" name="_x95027848" descr="p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4" y="1268760"/>
            <a:ext cx="7236912" cy="417646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486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82488" y="515346"/>
            <a:ext cx="8382000" cy="387798"/>
          </a:xfrm>
        </p:spPr>
        <p:txBody>
          <a:bodyPr/>
          <a:lstStyle/>
          <a:p>
            <a:r>
              <a:rPr lang="ko-KR" altLang="en-US" dirty="0"/>
              <a:t>① 타이틀은 배경이미지를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51520" y="2161887"/>
            <a:ext cx="8208912" cy="3139321"/>
            <a:chOff x="251520" y="2161887"/>
            <a:chExt cx="8208912" cy="3139321"/>
          </a:xfrm>
        </p:grpSpPr>
        <p:sp>
          <p:nvSpPr>
            <p:cNvPr id="6" name="직사각형 5"/>
            <p:cNvSpPr/>
            <p:nvPr/>
          </p:nvSpPr>
          <p:spPr>
            <a:xfrm>
              <a:off x="755576" y="2161887"/>
              <a:ext cx="7704856" cy="3139321"/>
            </a:xfrm>
            <a:prstGeom prst="rect">
              <a:avLst/>
            </a:prstGeom>
            <a:ln>
              <a:solidFill>
                <a:srgbClr val="1D314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.head {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   background-image</a:t>
              </a:r>
              <a:r>
                <a:rPr lang="en-US" altLang="ko-KR" dirty="0">
                  <a:solidFill>
                    <a:schemeClr val="bg1"/>
                  </a:solidFill>
                </a:rPr>
                <a:t>: </a:t>
              </a:r>
              <a:r>
                <a:rPr lang="en-US" altLang="ko-KR" dirty="0" err="1">
                  <a:solidFill>
                    <a:schemeClr val="bg1"/>
                  </a:solidFill>
                </a:rPr>
                <a:t>url</a:t>
              </a:r>
              <a:r>
                <a:rPr lang="en-US" altLang="ko-KR" dirty="0">
                  <a:solidFill>
                    <a:schemeClr val="bg1"/>
                  </a:solidFill>
                </a:rPr>
                <a:t>(title.png); /* </a:t>
              </a:r>
              <a:r>
                <a:rPr lang="ko-KR" altLang="en-US" dirty="0">
                  <a:solidFill>
                    <a:schemeClr val="bg1"/>
                  </a:solidFill>
                </a:rPr>
                <a:t>타이틀 이미지를 배경으로 바꿈 *</a:t>
              </a:r>
              <a:r>
                <a:rPr lang="en-US" altLang="ko-KR" dirty="0">
                  <a:solidFill>
                    <a:schemeClr val="bg1"/>
                  </a:solidFill>
                </a:rPr>
                <a:t>/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   background-repeat</a:t>
              </a:r>
              <a:r>
                <a:rPr lang="en-US" altLang="ko-KR" dirty="0">
                  <a:solidFill>
                    <a:schemeClr val="bg1"/>
                  </a:solidFill>
                </a:rPr>
                <a:t>: no-repeat;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   width</a:t>
              </a:r>
              <a:r>
                <a:rPr lang="en-US" altLang="ko-KR" dirty="0">
                  <a:solidFill>
                    <a:schemeClr val="bg1"/>
                  </a:solidFill>
                </a:rPr>
                <a:t>: 800px; /* </a:t>
              </a:r>
              <a:r>
                <a:rPr lang="ko-KR" altLang="en-US" dirty="0">
                  <a:solidFill>
                    <a:schemeClr val="bg1"/>
                  </a:solidFill>
                </a:rPr>
                <a:t>이미지 크기로 설정 *</a:t>
              </a:r>
              <a:r>
                <a:rPr lang="en-US" altLang="ko-KR" dirty="0">
                  <a:solidFill>
                    <a:schemeClr val="bg1"/>
                  </a:solidFill>
                </a:rPr>
                <a:t>/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   height</a:t>
              </a:r>
              <a:r>
                <a:rPr lang="en-US" altLang="ko-KR" dirty="0">
                  <a:solidFill>
                    <a:schemeClr val="bg1"/>
                  </a:solidFill>
                </a:rPr>
                <a:t>: 264px;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}</a:t>
              </a:r>
            </a:p>
            <a:p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  <a:r>
                <a:rPr lang="en-US" altLang="ko-KR" dirty="0">
                  <a:solidFill>
                    <a:schemeClr val="bg1"/>
                  </a:solidFill>
                </a:rPr>
                <a:t>head h1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{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dirty="0">
                  <a:solidFill>
                    <a:schemeClr val="bg1"/>
                  </a:solidFill>
                </a:rPr>
                <a:t>/* </a:t>
              </a:r>
              <a:r>
                <a:rPr lang="ko-KR" altLang="en-US" dirty="0">
                  <a:solidFill>
                    <a:schemeClr val="bg1"/>
                  </a:solidFill>
                </a:rPr>
                <a:t>텍스트 제목은 이미지로 대치하므로 화면에서 생략함 *</a:t>
              </a:r>
              <a:r>
                <a:rPr lang="en-US" altLang="ko-KR" dirty="0">
                  <a:solidFill>
                    <a:schemeClr val="bg1"/>
                  </a:solidFill>
                </a:rPr>
                <a:t>/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   display </a:t>
              </a:r>
              <a:r>
                <a:rPr lang="en-US" altLang="ko-KR" dirty="0">
                  <a:solidFill>
                    <a:schemeClr val="bg1"/>
                  </a:solidFill>
                </a:rPr>
                <a:t>: none; 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}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356372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6306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2488" y="515346"/>
            <a:ext cx="8382000" cy="387798"/>
          </a:xfrm>
        </p:spPr>
        <p:txBody>
          <a:bodyPr/>
          <a:lstStyle/>
          <a:p>
            <a:r>
              <a:rPr lang="ko-KR" altLang="en-US" dirty="0" smtClean="0"/>
              <a:t>② 메뉴를 우측에 배치하기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1600" y="2017871"/>
            <a:ext cx="7416824" cy="3416320"/>
          </a:xfrm>
          <a:prstGeom prst="rect">
            <a:avLst/>
          </a:prstGeom>
          <a:ln>
            <a:solidFill>
              <a:srgbClr val="1D314E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.entries {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float</a:t>
            </a:r>
            <a:r>
              <a:rPr lang="en-US" altLang="ko-KR" b="1" dirty="0">
                <a:solidFill>
                  <a:schemeClr val="bg1"/>
                </a:solidFill>
              </a:rPr>
              <a:t>: left;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/* "entries"</a:t>
            </a:r>
            <a:r>
              <a:rPr lang="ko-KR" altLang="en-US" dirty="0">
                <a:solidFill>
                  <a:schemeClr val="bg1"/>
                </a:solidFill>
              </a:rPr>
              <a:t>를 상자로 간주하여 왼쪽으로 </a:t>
            </a:r>
            <a:r>
              <a:rPr lang="en-US" altLang="ko-KR" dirty="0">
                <a:solidFill>
                  <a:schemeClr val="bg1"/>
                </a:solidFill>
              </a:rPr>
              <a:t>float */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width</a:t>
            </a:r>
            <a:r>
              <a:rPr lang="en-US" altLang="ko-KR" dirty="0">
                <a:solidFill>
                  <a:schemeClr val="bg1"/>
                </a:solidFill>
              </a:rPr>
              <a:t>: 680px; /* </a:t>
            </a:r>
            <a:r>
              <a:rPr lang="ko-KR" altLang="en-US" dirty="0">
                <a:solidFill>
                  <a:schemeClr val="bg1"/>
                </a:solidFill>
              </a:rPr>
              <a:t>너비는 </a:t>
            </a:r>
            <a:r>
              <a:rPr lang="en-US" altLang="ko-KR" dirty="0">
                <a:solidFill>
                  <a:schemeClr val="bg1"/>
                </a:solidFill>
              </a:rPr>
              <a:t>sidebar</a:t>
            </a:r>
            <a:r>
              <a:rPr lang="ko-KR" altLang="en-US" dirty="0">
                <a:solidFill>
                  <a:schemeClr val="bg1"/>
                </a:solidFill>
              </a:rPr>
              <a:t>도 고려하여 </a:t>
            </a:r>
            <a:r>
              <a:rPr lang="en-US" altLang="ko-KR" dirty="0">
                <a:solidFill>
                  <a:schemeClr val="bg1"/>
                </a:solidFill>
              </a:rPr>
              <a:t>680px</a:t>
            </a:r>
            <a:r>
              <a:rPr lang="ko-KR" altLang="en-US" dirty="0">
                <a:solidFill>
                  <a:schemeClr val="bg1"/>
                </a:solidFill>
              </a:rPr>
              <a:t>로 줄임 *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}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en-US" altLang="ko-KR" dirty="0">
                <a:solidFill>
                  <a:schemeClr val="bg1"/>
                </a:solidFill>
              </a:rPr>
              <a:t>sidebar {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float</a:t>
            </a:r>
            <a:r>
              <a:rPr lang="en-US" altLang="ko-KR" b="1" dirty="0">
                <a:solidFill>
                  <a:schemeClr val="bg1"/>
                </a:solidFill>
              </a:rPr>
              <a:t>: left;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/* entries </a:t>
            </a:r>
            <a:r>
              <a:rPr lang="ko-KR" altLang="en-US" dirty="0">
                <a:solidFill>
                  <a:schemeClr val="bg1"/>
                </a:solidFill>
              </a:rPr>
              <a:t>옆에 나란히 출력을 위해 </a:t>
            </a:r>
            <a:r>
              <a:rPr lang="en-US" altLang="ko-KR" dirty="0">
                <a:solidFill>
                  <a:schemeClr val="bg1"/>
                </a:solidFill>
              </a:rPr>
              <a:t>float </a:t>
            </a:r>
            <a:r>
              <a:rPr lang="ko-KR" altLang="en-US" dirty="0">
                <a:solidFill>
                  <a:schemeClr val="bg1"/>
                </a:solidFill>
              </a:rPr>
              <a:t>시킴 *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text-align</a:t>
            </a:r>
            <a:r>
              <a:rPr lang="en-US" altLang="ko-KR" dirty="0">
                <a:solidFill>
                  <a:schemeClr val="bg1"/>
                </a:solidFill>
              </a:rPr>
              <a:t>: right; /* </a:t>
            </a:r>
            <a:r>
              <a:rPr lang="ko-KR" altLang="en-US" dirty="0">
                <a:solidFill>
                  <a:schemeClr val="bg1"/>
                </a:solidFill>
              </a:rPr>
              <a:t>텍스트 표시는 우측 정렬시킴 *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/* </a:t>
            </a:r>
            <a:r>
              <a:rPr lang="ko-KR" altLang="en-US" dirty="0">
                <a:solidFill>
                  <a:schemeClr val="bg1"/>
                </a:solidFill>
              </a:rPr>
              <a:t>너비는 </a:t>
            </a:r>
            <a:r>
              <a:rPr lang="en-US" altLang="ko-KR" dirty="0">
                <a:solidFill>
                  <a:schemeClr val="bg1"/>
                </a:solidFill>
              </a:rPr>
              <a:t>entries </a:t>
            </a:r>
            <a:r>
              <a:rPr lang="ko-KR" altLang="en-US" dirty="0">
                <a:solidFill>
                  <a:schemeClr val="bg1"/>
                </a:solidFill>
              </a:rPr>
              <a:t>고려하여 </a:t>
            </a:r>
            <a:r>
              <a:rPr lang="en-US" altLang="ko-KR" dirty="0">
                <a:solidFill>
                  <a:schemeClr val="bg1"/>
                </a:solidFill>
              </a:rPr>
              <a:t>800px</a:t>
            </a:r>
            <a:r>
              <a:rPr lang="ko-KR" altLang="en-US" dirty="0">
                <a:solidFill>
                  <a:schemeClr val="bg1"/>
                </a:solidFill>
              </a:rPr>
              <a:t>을 넘지 않도록 </a:t>
            </a:r>
            <a:r>
              <a:rPr lang="en-US" altLang="ko-KR" dirty="0">
                <a:solidFill>
                  <a:schemeClr val="bg1"/>
                </a:solidFill>
              </a:rPr>
              <a:t>100px </a:t>
            </a:r>
            <a:r>
              <a:rPr lang="ko-KR" altLang="en-US" dirty="0">
                <a:solidFill>
                  <a:schemeClr val="bg1"/>
                </a:solidFill>
              </a:rPr>
              <a:t>로 설정 *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width</a:t>
            </a:r>
            <a:r>
              <a:rPr lang="en-US" altLang="ko-KR" dirty="0">
                <a:solidFill>
                  <a:schemeClr val="bg1"/>
                </a:solidFill>
              </a:rPr>
              <a:t>: 100px;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margin-left</a:t>
            </a:r>
            <a:r>
              <a:rPr lang="en-US" altLang="ko-KR" b="1" dirty="0">
                <a:solidFill>
                  <a:schemeClr val="bg1"/>
                </a:solidFill>
              </a:rPr>
              <a:t>: 20px</a:t>
            </a:r>
            <a:r>
              <a:rPr lang="en-US" altLang="ko-KR" dirty="0">
                <a:solidFill>
                  <a:schemeClr val="bg1"/>
                </a:solidFill>
              </a:rPr>
              <a:t>; /* entries</a:t>
            </a:r>
            <a:r>
              <a:rPr lang="ko-KR" altLang="en-US" dirty="0">
                <a:solidFill>
                  <a:schemeClr val="bg1"/>
                </a:solidFill>
              </a:rPr>
              <a:t>와 간격을 </a:t>
            </a:r>
            <a:r>
              <a:rPr lang="ko-KR" altLang="en-US" dirty="0" err="1">
                <a:solidFill>
                  <a:schemeClr val="bg1"/>
                </a:solidFill>
              </a:rPr>
              <a:t>만듬</a:t>
            </a:r>
            <a:r>
              <a:rPr lang="ko-KR" altLang="en-US" dirty="0">
                <a:solidFill>
                  <a:schemeClr val="bg1"/>
                </a:solidFill>
              </a:rPr>
              <a:t> *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}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7544" y="34290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800089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</a:t>
            </a:r>
            <a:r>
              <a:rPr lang="en-US" altLang="ko-KR" dirty="0"/>
              <a:t>] </a:t>
            </a:r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레이아웃 스타일 응용 </a:t>
            </a:r>
            <a:r>
              <a:rPr lang="en-US" altLang="ko-KR" smtClean="0"/>
              <a:t>(ex08-03</a:t>
            </a:r>
            <a:r>
              <a:rPr lang="en-US" altLang="ko-KR" dirty="0"/>
              <a:t>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385646" y="1706314"/>
            <a:ext cx="6372708" cy="4320480"/>
            <a:chOff x="1043608" y="1706314"/>
            <a:chExt cx="6372708" cy="4320480"/>
          </a:xfrm>
        </p:grpSpPr>
        <p:pic>
          <p:nvPicPr>
            <p:cNvPr id="3074" name="Picture 2" descr="C:\Users\andrew\Google 드라이브\04.개인Biz\09.웹앱개정\03장_08장\m08-09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06314"/>
              <a:ext cx="3195030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andrew\Google 드라이브\04.개인Biz\09.웹앱개정\03장_08장\m08-1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1706314"/>
              <a:ext cx="2700300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9193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01. </a:t>
            </a:r>
            <a:r>
              <a:rPr lang="ko-KR" altLang="en-US"/>
              <a:t>원하는 글꼴을 마음껏</a:t>
            </a:r>
            <a:r>
              <a:rPr lang="en-US" altLang="ko-KR"/>
              <a:t>! </a:t>
            </a:r>
            <a:r>
              <a:rPr lang="ko-KR" altLang="en-US"/>
              <a:t>웹폰트 사용하기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35596" y="1599646"/>
            <a:ext cx="7272808" cy="553998"/>
          </a:xfrm>
        </p:spPr>
        <p:txBody>
          <a:bodyPr/>
          <a:lstStyle/>
          <a:p>
            <a:pPr lvl="0"/>
            <a:r>
              <a:rPr lang="en-US" altLang="ko-KR" sz="1800" dirty="0"/>
              <a:t>CSS3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웹폰트는</a:t>
            </a:r>
            <a:r>
              <a:rPr lang="ko-KR" altLang="en-US" sz="1800" dirty="0"/>
              <a:t> 사용하고 싶은 글꼴을 자동으로 다운로드 받아 브라우저가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95029848" descr="p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79" y="4509120"/>
            <a:ext cx="4495043" cy="165618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ECEF60-159F-4205-82DA-ECB0F66CFD12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86000" y="2395334"/>
            <a:ext cx="4572000" cy="1969770"/>
          </a:xfrm>
          <a:prstGeom prst="rect">
            <a:avLst/>
          </a:prstGeom>
          <a:solidFill>
            <a:srgbClr val="3972B2"/>
          </a:solidFill>
        </p:spPr>
        <p:txBody>
          <a:bodyPr>
            <a:spAutoFit/>
          </a:bodyPr>
          <a:lstStyle/>
          <a:p>
            <a:pPr lvl="0"/>
            <a:endParaRPr lang="en-US" altLang="ko-KR" dirty="0" smtClean="0"/>
          </a:p>
          <a:p>
            <a:pPr lvl="0"/>
            <a:r>
              <a:rPr lang="en-US" altLang="ko-KR" dirty="0"/>
              <a:t> </a:t>
            </a:r>
            <a:r>
              <a:rPr lang="en-US" altLang="ko-KR" dirty="0" smtClean="0"/>
              <a:t>  @</a:t>
            </a:r>
            <a:r>
              <a:rPr lang="en-US" altLang="ko-KR" dirty="0"/>
              <a:t>font-face { </a:t>
            </a:r>
          </a:p>
          <a:p>
            <a:pPr lvl="1"/>
            <a:r>
              <a:rPr lang="en-US" altLang="ko-KR" sz="1600" dirty="0"/>
              <a:t>font-family: </a:t>
            </a:r>
            <a:r>
              <a:rPr lang="en-US" altLang="ko-KR" sz="1600" dirty="0" err="1"/>
              <a:t>SeoulNamsanFont</a:t>
            </a:r>
            <a:r>
              <a:rPr lang="en-US" altLang="ko-KR" sz="1600" dirty="0"/>
              <a:t>; </a:t>
            </a:r>
          </a:p>
          <a:p>
            <a:pPr lvl="1"/>
            <a:r>
              <a:rPr lang="en-US" altLang="ko-KR" sz="1600" dirty="0" err="1"/>
              <a:t>src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('SeoulNamsanL.ttf');</a:t>
            </a:r>
          </a:p>
          <a:p>
            <a:pPr lvl="0"/>
            <a:r>
              <a:rPr lang="en-US" altLang="ko-KR" dirty="0" smtClean="0"/>
              <a:t>   }</a:t>
            </a:r>
            <a:endParaRPr lang="en-US" altLang="ko-KR" dirty="0"/>
          </a:p>
          <a:p>
            <a:pPr lvl="0"/>
            <a:r>
              <a:rPr lang="en-US" altLang="ko-KR" dirty="0" smtClean="0"/>
              <a:t>   p </a:t>
            </a:r>
            <a:r>
              <a:rPr lang="en-US" altLang="ko-KR" dirty="0"/>
              <a:t>{ font-family: </a:t>
            </a:r>
            <a:r>
              <a:rPr lang="en-US" altLang="ko-KR" dirty="0" err="1"/>
              <a:t>SeoulNamsanFont</a:t>
            </a:r>
            <a:r>
              <a:rPr lang="en-US" altLang="ko-KR" dirty="0"/>
              <a:t>; </a:t>
            </a:r>
            <a:r>
              <a:rPr lang="en-US" altLang="ko-KR" dirty="0" smtClean="0"/>
              <a:t>}</a:t>
            </a:r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81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웹폰트</a:t>
            </a:r>
            <a:r>
              <a:rPr lang="ko-KR" altLang="en-US" dirty="0" smtClean="0"/>
              <a:t> 지원현황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642850"/>
              </p:ext>
            </p:extLst>
          </p:nvPr>
        </p:nvGraphicFramePr>
        <p:xfrm>
          <a:off x="395536" y="1268760"/>
          <a:ext cx="8280920" cy="4637088"/>
        </p:xfrm>
        <a:graphic>
          <a:graphicData uri="http://schemas.openxmlformats.org/drawingml/2006/table">
            <a:tbl>
              <a:tblPr/>
              <a:tblGrid>
                <a:gridCol w="1587215"/>
                <a:gridCol w="1084463"/>
                <a:gridCol w="3418998"/>
                <a:gridCol w="2190244"/>
              </a:tblGrid>
              <a:tr h="4024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글꼴의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종류</a:t>
                      </a: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확장자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지원 브라우저</a:t>
                      </a: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72B2"/>
                    </a:solidFill>
                  </a:tcPr>
                </a:tc>
              </a:tr>
              <a:tr h="777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TrueType</a:t>
                      </a: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ttf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글꼴을 벡터형식인 직선과 곡선을 이용해서 표시하는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MS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환경에서 글꼴의 표준이 되어 많이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대부분의 브라우저 지원함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단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IE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지원안함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OpenType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otf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TTF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기술을 보유한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MS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와 포스트스크립트 기술의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어도브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사가 제휴해서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와 맥 서체 환경을 통합하기 위해 만든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TTF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 비해 용량이 적고 인쇄매체에 적합한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특징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대부분의 브라우저 지원함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단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IE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지원안함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Embedded-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Opentype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eot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MS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에서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웹페이지에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폰트를 포함시킬 목적으로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CSS2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에서 인터넷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익스플로러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이하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IE) 4.0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버전부터 시작한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현재는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IE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브라우저만 지원되며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EOTFast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툴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(http://www.eotfast.com/)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을 이용해서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TTF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를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EOT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변환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IE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만 지원</a:t>
                      </a: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4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scalable-vector-graphic</a:t>
                      </a: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svg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svgz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W3C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에서 벡터 그래픽을 표현할 목적으로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XML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기반으로 만든 오픈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1999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년부터 시작된 오래된 형식이지만 최근에 와서 브라우저들이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지원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대부분의 브라우저 지원함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단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IE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는 버전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이상만 지원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9798" marR="49798" marT="13768" marB="137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541588" y="12398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40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01. </a:t>
            </a:r>
            <a:r>
              <a:rPr lang="ko-KR" altLang="en-US"/>
              <a:t>원하는 글꼴을 마음껏</a:t>
            </a:r>
            <a:r>
              <a:rPr lang="en-US" altLang="ko-KR"/>
              <a:t>! </a:t>
            </a:r>
            <a:r>
              <a:rPr lang="ko-KR" altLang="en-US"/>
              <a:t>웹폰트 사용하기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2302169"/>
          </a:xfrm>
        </p:spPr>
        <p:txBody>
          <a:bodyPr/>
          <a:lstStyle/>
          <a:p>
            <a:pPr lvl="0"/>
            <a:r>
              <a:rPr lang="ko-KR" altLang="en-US" dirty="0"/>
              <a:t>글자효과에 맞는 글꼴만 따로 등록도 가능</a:t>
            </a:r>
          </a:p>
          <a:p>
            <a:pPr lvl="1"/>
            <a:r>
              <a:rPr lang="en-US" altLang="ko-KR" dirty="0" smtClean="0"/>
              <a:t>@</a:t>
            </a:r>
            <a:r>
              <a:rPr lang="en-US" altLang="ko-KR" dirty="0"/>
              <a:t>font-face { /* </a:t>
            </a:r>
            <a:r>
              <a:rPr lang="ko-KR" altLang="en-US" dirty="0" err="1"/>
              <a:t>서울남산체</a:t>
            </a:r>
            <a:r>
              <a:rPr lang="en-US" altLang="ko-KR" dirty="0"/>
              <a:t>(Extra bold)</a:t>
            </a:r>
            <a:r>
              <a:rPr lang="ko-KR" altLang="en-US" dirty="0"/>
              <a:t>를 다운로드 받아 설정 *</a:t>
            </a:r>
            <a:r>
              <a:rPr lang="en-US" altLang="ko-KR" dirty="0"/>
              <a:t>/</a:t>
            </a:r>
          </a:p>
          <a:p>
            <a:pPr lvl="1"/>
            <a:r>
              <a:rPr lang="en-US" altLang="ko-KR" dirty="0"/>
              <a:t>	font-family: </a:t>
            </a:r>
            <a:r>
              <a:rPr lang="en-US" altLang="ko-KR" dirty="0" err="1"/>
              <a:t>SeoulNamsanFont</a:t>
            </a:r>
            <a:r>
              <a:rPr lang="en-US" altLang="ko-KR" dirty="0"/>
              <a:t>; </a:t>
            </a:r>
          </a:p>
          <a:p>
            <a:pPr lvl="1"/>
            <a:r>
              <a:rPr lang="en-US" altLang="ko-KR" dirty="0"/>
              <a:t>	</a:t>
            </a:r>
            <a:r>
              <a:rPr lang="en-US" altLang="ko-KR" dirty="0" err="1"/>
              <a:t>src</a:t>
            </a:r>
            <a:r>
              <a:rPr lang="en-US" altLang="ko-KR" dirty="0"/>
              <a:t>: </a:t>
            </a:r>
            <a:r>
              <a:rPr lang="en-US" altLang="ko-KR" dirty="0" err="1"/>
              <a:t>url</a:t>
            </a:r>
            <a:r>
              <a:rPr lang="en-US" altLang="ko-KR" dirty="0"/>
              <a:t>('SeoulNamsanEB.ttf');</a:t>
            </a:r>
          </a:p>
          <a:p>
            <a:pPr lvl="1"/>
            <a:r>
              <a:rPr lang="en-US" altLang="ko-KR" dirty="0"/>
              <a:t>	font-weight: bold; /* bold </a:t>
            </a:r>
            <a:r>
              <a:rPr lang="ko-KR" altLang="en-US" dirty="0"/>
              <a:t>스타일은 이 폰트로 등록 *</a:t>
            </a:r>
            <a:r>
              <a:rPr lang="en-US" altLang="ko-KR" dirty="0"/>
              <a:t>/	</a:t>
            </a:r>
          </a:p>
          <a:p>
            <a:pPr lvl="1"/>
            <a:r>
              <a:rPr lang="en-US" altLang="ko-KR" dirty="0"/>
              <a:t>}</a:t>
            </a:r>
          </a:p>
          <a:p>
            <a:pPr lvl="1"/>
            <a:r>
              <a:rPr lang="en-US" altLang="ko-KR" dirty="0"/>
              <a:t>&lt;p&gt;</a:t>
            </a:r>
            <a:r>
              <a:rPr lang="ko-KR" altLang="en-US" dirty="0"/>
              <a:t>이 문장은 </a:t>
            </a:r>
            <a:r>
              <a:rPr lang="ko-KR" altLang="en-US" dirty="0" err="1"/>
              <a:t>웹폰트로</a:t>
            </a:r>
            <a:r>
              <a:rPr lang="ko-KR" altLang="en-US" dirty="0"/>
              <a:t> </a:t>
            </a:r>
            <a:r>
              <a:rPr lang="en-US" altLang="ko-KR" dirty="0"/>
              <a:t>&lt;b&gt;"</a:t>
            </a:r>
            <a:r>
              <a:rPr lang="ko-KR" altLang="en-US" dirty="0" err="1"/>
              <a:t>서울남산체</a:t>
            </a:r>
            <a:r>
              <a:rPr lang="en-US" altLang="ko-KR" dirty="0"/>
              <a:t>"&lt;/b&gt;</a:t>
            </a:r>
            <a:r>
              <a:rPr lang="ko-KR" altLang="en-US" dirty="0"/>
              <a:t>를 사용하였습니다</a:t>
            </a:r>
            <a:r>
              <a:rPr lang="en-US" altLang="ko-KR" dirty="0"/>
              <a:t>. &lt;/p&gt;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ECEF60-159F-4205-82DA-ECB0F66CFD1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94628680" descr="p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36" y="4454296"/>
            <a:ext cx="4211327" cy="165618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서울 </a:t>
            </a:r>
            <a:r>
              <a:rPr lang="ko-KR" altLang="en-US" dirty="0" err="1" smtClean="0"/>
              <a:t>남산체</a:t>
            </a:r>
            <a:r>
              <a:rPr lang="ko-KR" altLang="en-US" dirty="0" smtClean="0"/>
              <a:t> 다운로드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94626600" descr="p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2" y="1484784"/>
            <a:ext cx="4319740" cy="300575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59832" y="5805264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hlinkClick r:id="rId3"/>
              </a:rPr>
              <a:t>http://design.seoul.go.kr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94626840" descr="p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6" b="16243"/>
          <a:stretch>
            <a:fillRect/>
          </a:stretch>
        </p:blipFill>
        <p:spPr bwMode="auto">
          <a:xfrm>
            <a:off x="3909978" y="2708920"/>
            <a:ext cx="4694470" cy="288032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1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</a:t>
            </a:r>
            <a:r>
              <a:rPr lang="en-US" altLang="ko-KR" dirty="0"/>
              <a:t>] </a:t>
            </a:r>
            <a:r>
              <a:rPr lang="ko-KR" altLang="en-US" dirty="0" err="1"/>
              <a:t>웹폰트</a:t>
            </a:r>
            <a:r>
              <a:rPr lang="ko-KR" altLang="en-US" dirty="0"/>
              <a:t> 사용하기 </a:t>
            </a:r>
            <a:r>
              <a:rPr lang="en-US" altLang="ko-KR" dirty="0" smtClean="0"/>
              <a:t>(ex08-01</a:t>
            </a:r>
            <a:r>
              <a:rPr lang="en-US" altLang="ko-KR" dirty="0"/>
              <a:t>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26973" y="1762873"/>
            <a:ext cx="7490054" cy="4147660"/>
            <a:chOff x="682346" y="1762873"/>
            <a:chExt cx="7490054" cy="4147660"/>
          </a:xfrm>
        </p:grpSpPr>
        <p:pic>
          <p:nvPicPr>
            <p:cNvPr id="1026" name="Picture 2" descr="C:\Users\andrew\Google 드라이브\04.개인Biz\09.웹앱개정\03장_08장\m08-00-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46" y="1762873"/>
              <a:ext cx="4609734" cy="4147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rew\Google 드라이브\04.개인Biz\09.웹앱개정\03장_08장\m08-00-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762873"/>
              <a:ext cx="2592288" cy="4147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8115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02. ‘</a:t>
            </a:r>
            <a:r>
              <a:rPr lang="ko-KR" altLang="en-US"/>
              <a:t>미디어쿼리’로 디바이스 맞춤형 스타일 준비하기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917174"/>
          </a:xfrm>
        </p:spPr>
        <p:txBody>
          <a:bodyPr/>
          <a:lstStyle/>
          <a:p>
            <a:pPr lvl="0"/>
            <a:r>
              <a:rPr lang="ko-KR" altLang="en-US" dirty="0" smtClean="0"/>
              <a:t>미디어쿼리와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서로 </a:t>
            </a:r>
            <a:r>
              <a:rPr lang="ko-KR" altLang="en-US" b="0" dirty="0"/>
              <a:t>다른 미디어나 </a:t>
            </a:r>
            <a:r>
              <a:rPr lang="ko-KR" altLang="en-US" b="0" dirty="0" err="1"/>
              <a:t>모바일</a:t>
            </a:r>
            <a:r>
              <a:rPr lang="ko-KR" altLang="en-US" b="0" dirty="0"/>
              <a:t> </a:t>
            </a:r>
            <a:r>
              <a:rPr lang="ko-KR" altLang="en-US" b="0" dirty="0" smtClean="0"/>
              <a:t>기기에 </a:t>
            </a:r>
            <a:r>
              <a:rPr lang="ko-KR" altLang="en-US" b="0" dirty="0"/>
              <a:t>대응하여 스타일 시트만 다르게 디자인하면 원하는 결과를 자동으로 반응하여 사용자에게 </a:t>
            </a:r>
            <a:r>
              <a:rPr lang="ko-KR" altLang="en-US" b="0" dirty="0" smtClean="0"/>
              <a:t>제공</a:t>
            </a:r>
            <a:endParaRPr lang="ko-KR" altLang="en-US" b="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ECEF60-159F-4205-82DA-ECB0F66CFD12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87724" y="2996952"/>
            <a:ext cx="4968552" cy="2844448"/>
            <a:chOff x="683568" y="1988840"/>
            <a:chExt cx="7632848" cy="436973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988840"/>
              <a:ext cx="4982138" cy="4369731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1988840"/>
              <a:ext cx="2232248" cy="4369731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07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4098" name="Picture 2" descr="C:\Users\andrew\Google 드라이브\04.개인Biz\09.웹앱개정\08장.미디어쿼리로 N-스크린 스타일 준비하기[부분]\m8-0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8" y="2060848"/>
            <a:ext cx="3921384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ndrew\Google 드라이브\04.개인Biz\09.웹앱개정\08장.미디어쿼리로 N-스크린 스타일 준비하기[부분]\m8-0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545" y="908720"/>
            <a:ext cx="288790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3102" y="5301208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333333"/>
                </a:solidFill>
              </a:rPr>
              <a:t>인쇄할 때는 </a:t>
            </a:r>
            <a:r>
              <a:rPr lang="ko-KR" altLang="en-US" sz="1600" dirty="0" err="1" smtClean="0">
                <a:solidFill>
                  <a:srgbClr val="333333"/>
                </a:solidFill>
              </a:rPr>
              <a:t>나눔명조</a:t>
            </a:r>
            <a:endParaRPr lang="ko-KR" altLang="en-US" sz="1600" dirty="0">
              <a:solidFill>
                <a:srgbClr val="33333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0669" y="5316006"/>
            <a:ext cx="327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333333"/>
                </a:solidFill>
              </a:rPr>
              <a:t>브라우저로 실행할 때는 </a:t>
            </a:r>
            <a:r>
              <a:rPr lang="ko-KR" altLang="en-US" sz="1600" dirty="0" err="1" smtClean="0">
                <a:solidFill>
                  <a:srgbClr val="333333"/>
                </a:solidFill>
              </a:rPr>
              <a:t>나눔고딕</a:t>
            </a:r>
            <a:endParaRPr lang="ko-KR" altLang="en-US" sz="16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91443"/>
      </p:ext>
    </p:extLst>
  </p:cSld>
  <p:clrMapOvr>
    <a:masterClrMapping/>
  </p:clrMapOvr>
</p:sld>
</file>

<file path=ppt/theme/theme1.xml><?xml version="1.0" encoding="utf-8"?>
<a:theme xmlns:a="http://schemas.openxmlformats.org/drawingml/2006/main" name="Silverlight">
  <a:themeElements>
    <a:clrScheme name="Custom 10">
      <a:dk1>
        <a:srgbClr val="000000"/>
      </a:dk1>
      <a:lt1>
        <a:srgbClr val="FFFFFF"/>
      </a:lt1>
      <a:dk2>
        <a:srgbClr val="125CA7"/>
      </a:dk2>
      <a:lt2>
        <a:srgbClr val="E5F1F7"/>
      </a:lt2>
      <a:accent1>
        <a:srgbClr val="BFE7F7"/>
      </a:accent1>
      <a:accent2>
        <a:srgbClr val="54B0E2"/>
      </a:accent2>
      <a:accent3>
        <a:srgbClr val="E8E8E2"/>
      </a:accent3>
      <a:accent4>
        <a:srgbClr val="C7C7BD"/>
      </a:accent4>
      <a:accent5>
        <a:srgbClr val="817C77"/>
      </a:accent5>
      <a:accent6>
        <a:srgbClr val="F47E3F"/>
      </a:accent6>
      <a:hlink>
        <a:srgbClr val="54B0E2"/>
      </a:hlink>
      <a:folHlink>
        <a:srgbClr val="F47E3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Silverlight</Template>
  <TotalTime>11661</TotalTime>
  <Words>1202</Words>
  <Application>Microsoft Office PowerPoint</Application>
  <PresentationFormat>화면 슬라이드 쇼(4:3)</PresentationFormat>
  <Paragraphs>217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굴림</vt:lpstr>
      <vt:lpstr>Arial</vt:lpstr>
      <vt:lpstr>나눔명조</vt:lpstr>
      <vt:lpstr>맑은 고딕</vt:lpstr>
      <vt:lpstr>나눔고딕</vt:lpstr>
      <vt:lpstr>Segoe</vt:lpstr>
      <vt:lpstr>Silverlight</vt:lpstr>
      <vt:lpstr>둘째마당 기초! 모바일 웹 익히기</vt:lpstr>
      <vt:lpstr>8장. 반응형 웹 디자인하기</vt:lpstr>
      <vt:lpstr>01. 원하는 글꼴을 마음껏! 웹폰트 사용하기</vt:lpstr>
      <vt:lpstr>웹폰트 지원현황</vt:lpstr>
      <vt:lpstr>01. 원하는 글꼴을 마음껏! 웹폰트 사용하기</vt:lpstr>
      <vt:lpstr>서울 남산체 다운로드</vt:lpstr>
      <vt:lpstr>[따라해 보세요] 웹폰트 사용하기 (ex08-01)</vt:lpstr>
      <vt:lpstr>02. ‘미디어쿼리’로 디바이스 맞춤형 스타일 준비하기</vt:lpstr>
      <vt:lpstr>PowerPoint 프레젠테이션</vt:lpstr>
      <vt:lpstr>미디어쿼리 값의 사용사례</vt:lpstr>
      <vt:lpstr>내부 스타일 시트로 반응형 웹 만들기</vt:lpstr>
      <vt:lpstr>외부 스타일 시트로 반응형 웹 만들기</vt:lpstr>
      <vt:lpstr>[따라해 보세요] 미디어쿼리 사용하기 (ex08-02)</vt:lpstr>
      <vt:lpstr>03. 실전에 ‘미디어 쿼리’를 응용할 때 고려사항</vt:lpstr>
      <vt:lpstr>03. 실전에 ‘미디어 쿼리’를 응용할 때 고려사항</vt:lpstr>
      <vt:lpstr>03. 실전에 ‘미디어 쿼리’를 응용할 때 고려사항</vt:lpstr>
      <vt:lpstr>① 미디어 쿼리, ② 공통 스타일 파일 제작, ③ 하이퍼링크 스타일</vt:lpstr>
      <vt:lpstr>④ 메뉴를 접근하기 편한 곳에 배치</vt:lpstr>
      <vt:lpstr>03. 실전에 ‘미디어 쿼리’를 응용할 때 고려사항</vt:lpstr>
      <vt:lpstr>PowerPoint 프레젠테이션</vt:lpstr>
      <vt:lpstr>PowerPoint 프레젠테이션</vt:lpstr>
      <vt:lpstr>① 타이틀은 배경이미지를 활용</vt:lpstr>
      <vt:lpstr>② 메뉴를 우측에 배치하기</vt:lpstr>
      <vt:lpstr>[따라해 보세요] 모바일과 PC 레이아웃 스타일 응용 (ex08-03)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terrymobile</dc:creator>
  <cp:lastModifiedBy>yoonbar</cp:lastModifiedBy>
  <cp:revision>967</cp:revision>
  <dcterms:created xsi:type="dcterms:W3CDTF">2007-08-18T08:30:58Z</dcterms:created>
  <dcterms:modified xsi:type="dcterms:W3CDTF">2015-10-14T08:31:32Z</dcterms:modified>
</cp:coreProperties>
</file>